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2" Target="slides/slide7.xml"/><Relationship Type="http://schemas.openxmlformats.org/officeDocument/2006/relationships/presProps" Id="rId2" Target="presProps.xml"/><Relationship Type="http://schemas.openxmlformats.org/officeDocument/2006/relationships/theme" Id="rId1" Target="theme/theme1.xml"/><Relationship Type="http://schemas.openxmlformats.org/officeDocument/2006/relationships/slide" Id="rId10" Target="slides/slide5.xml"/><Relationship Type="http://schemas.openxmlformats.org/officeDocument/2006/relationships/slideMaster" Id="rId4" Target="slideMasters/slideMaster1.xml"/><Relationship Type="http://schemas.openxmlformats.org/officeDocument/2006/relationships/slide" Id="rId11" Target="slides/slide6.xml"/><Relationship Type="http://schemas.openxmlformats.org/officeDocument/2006/relationships/tableStyles" Id="rId3" Target="tableStyles.xml"/><Relationship Type="http://schemas.openxmlformats.org/officeDocument/2006/relationships/slide" Id="rId9" Target="slides/slide4.xml"/><Relationship Type="http://schemas.openxmlformats.org/officeDocument/2006/relationships/slide" Id="rId6" Target="slides/slide1.xml"/><Relationship Type="http://schemas.openxmlformats.org/officeDocument/2006/relationships/notesMaster" Id="rId5" Target="notesMasters/notesMaster1.xml"/><Relationship Type="http://schemas.openxmlformats.org/officeDocument/2006/relationships/slide" Id="rId8" Target="slides/slide3.xml"/><Relationship Type="http://schemas.openxmlformats.org/officeDocument/2006/relationships/slide" Id="rId7" Target="slides/slide2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73" id="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4" id="74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5" id="7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3" id="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4" id="8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5" id="8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1" id="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2" id="9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3" id="9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9" id="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0" id="10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1" id="10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1" id="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2" id="11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3" id="11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1" id="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2" id="12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3" id="12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7" id="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8" id="12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9" id="12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/>
          <p:nvPr/>
        </p:nvSpPr>
        <p:spPr>
          <a:xfrm>
            <a:off y="1600200" x="0"/>
            <a:ext cy="3657600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9" id="9"/>
          <p:cNvGrpSpPr/>
          <p:nvPr/>
        </p:nvGrpSpPr>
        <p:grpSpPr>
          <a:xfrm>
            <a:off y="-1438" x="0"/>
            <a:ext cy="6859503" cx="1827407"/>
            <a:chOff y="-1438" x="0"/>
            <a:chExt cy="6859503" cx="798029"/>
          </a:xfrm>
        </p:grpSpPr>
        <p:sp>
          <p:nvSpPr>
            <p:cNvPr name="Shape 10" id="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1" id="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12" id="12"/>
          <p:cNvGrpSpPr/>
          <p:nvPr/>
        </p:nvGrpSpPr>
        <p:grpSpPr>
          <a:xfrm flipH="1">
            <a:off y="0" x="7316591"/>
            <a:ext cy="6859503" cx="1827407"/>
            <a:chOff y="-1438" x="0"/>
            <a:chExt cy="6859503" cx="798029"/>
          </a:xfrm>
        </p:grpSpPr>
        <p:sp>
          <p:nvSpPr>
            <p:cNvPr name="Shape 13" id="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4" id="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15" id="15"/>
          <p:cNvSpPr txBox="1"/>
          <p:nvPr>
            <p:ph type="ctrTitle"/>
          </p:nvPr>
        </p:nvSpPr>
        <p:spPr>
          <a:xfrm>
            <a:off y="2090913" x="685800"/>
            <a:ext cy="16505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16" id="16"/>
          <p:cNvSpPr txBox="1"/>
          <p:nvPr>
            <p:ph type="subTitle" idx="1"/>
          </p:nvPr>
        </p:nvSpPr>
        <p:spPr>
          <a:xfrm>
            <a:off y="3886200" x="685800"/>
            <a:ext cy="8780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19" id="19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20" id="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1" id="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22" id="22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23" id="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4" id="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25" id="25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6" id="2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27" id="2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30" id="30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31" id="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2" id="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33" id="33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34" id="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5" id="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36" id="36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7" id="3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38" id="38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39" id="39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42" id="4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43" id="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4" id="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45" id="4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46" id="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7" id="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48" id="4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49" id="4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50" id="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1" id="5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52" id="5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53" id="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4" id="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55" id="5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56" id="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7" id="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58" id="5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59" id="59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60" id="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1" id="6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62" id="6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63" id="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4" id="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65" id="6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66" id="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7" id="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68" id="6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5750" algn="l" marL="742950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algn="l" marL="16002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algn="l" marL="20574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algn="l" marL="25146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algn="l" marL="29718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algn="l" marL="34290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algn="l" marL="38862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8.png"/><Relationship Type="http://schemas.openxmlformats.org/officeDocument/2006/relationships/image" Id="rId3" Target="../media/image06.pn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2.jpg"/><Relationship Type="http://schemas.openxmlformats.org/officeDocument/2006/relationships/image" Id="rId3" Target="../media/image10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7.jpg"/><Relationship Type="http://schemas.openxmlformats.org/officeDocument/2006/relationships/image" Id="rId3" Target="../media/image05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1.jpg"/><Relationship Type="http://schemas.openxmlformats.org/officeDocument/2006/relationships/image" Id="rId3" Target="../media/image00.jpg"/><Relationship Type="http://schemas.openxmlformats.org/officeDocument/2006/relationships/image" Id="rId5" Target="../media/image03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9.jpg"/><Relationship Type="http://schemas.openxmlformats.org/officeDocument/2006/relationships/image" Id="rId3" Target="../media/image04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69" id="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0" id="70"/>
          <p:cNvSpPr txBox="1"/>
          <p:nvPr>
            <p:ph type="ctrTitle"/>
          </p:nvPr>
        </p:nvSpPr>
        <p:spPr>
          <a:xfrm>
            <a:off y="2090913" x="685800"/>
            <a:ext cy="1650599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Franche-Comté</a:t>
            </a:r>
          </a:p>
        </p:txBody>
      </p:sp>
      <p:sp>
        <p:nvSpPr>
          <p:cNvPr name="Shape 71" id="71"/>
          <p:cNvSpPr txBox="1"/>
          <p:nvPr>
            <p:ph type="subTitle" idx="1"/>
          </p:nvPr>
        </p:nvSpPr>
        <p:spPr>
          <a:xfrm>
            <a:off y="3886200" x="685800"/>
            <a:ext cy="878099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La capitale: Besançon</a:t>
            </a:r>
          </a:p>
        </p:txBody>
      </p:sp>
      <p:sp>
        <p:nvSpPr>
          <p:cNvPr name="Shape 72" id="72"/>
          <p:cNvSpPr txBox="1"/>
          <p:nvPr/>
        </p:nvSpPr>
        <p:spPr>
          <a:xfrm>
            <a:off y="4608050" x="3320825"/>
            <a:ext cy="259499" cx="23364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By Yvette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76" id="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7" id="7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Le Situation</a:t>
            </a:r>
          </a:p>
        </p:txBody>
      </p:sp>
      <p:sp>
        <p:nvSpPr>
          <p:cNvPr name="Shape 78" id="78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On se trouve Franche-Comté dans l'est de France.</a:t>
            </a:r>
          </a:p>
        </p:txBody>
      </p:sp>
      <p:sp>
        <p:nvSpPr>
          <p:cNvPr name="Shape 79" id="79"/>
          <p:cNvSpPr/>
          <p:nvPr/>
        </p:nvSpPr>
        <p:spPr>
          <a:xfrm>
            <a:off y="3055350" x="685525"/>
            <a:ext cy="2057400" cx="3143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80" id="80"/>
          <p:cNvSpPr txBox="1"/>
          <p:nvPr/>
        </p:nvSpPr>
        <p:spPr>
          <a:xfrm>
            <a:off y="5203000" x="1265600"/>
            <a:ext cy="281099" cx="19901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 drapeau</a:t>
            </a:r>
          </a:p>
        </p:txBody>
      </p:sp>
      <p:sp>
        <p:nvSpPr>
          <p:cNvPr name="Shape 81" id="81"/>
          <p:cNvSpPr/>
          <p:nvPr/>
        </p:nvSpPr>
        <p:spPr>
          <a:xfrm>
            <a:off y="2926525" x="5285175"/>
            <a:ext cy="2276475" cx="23812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82" id="82"/>
          <p:cNvSpPr txBox="1"/>
          <p:nvPr/>
        </p:nvSpPr>
        <p:spPr>
          <a:xfrm>
            <a:off y="5278725" x="5300350"/>
            <a:ext cy="237900" cx="23798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 situation géographique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6" id="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7" id="87"/>
          <p:cNvSpPr txBox="1"/>
          <p:nvPr>
            <p:ph type="title"/>
          </p:nvPr>
        </p:nvSpPr>
        <p:spPr>
          <a:xfrm>
            <a:off y="25298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name="Shape 88" id="88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81000" marL="914400" rtl="0" lvl="1">
              <a:buClr>
                <a:schemeClr val="lt1"/>
              </a:buClr>
              <a:buSzPct val="120000"/>
              <a:buFont typeface="Courier New"/>
              <a:buChar char="o"/>
            </a:pPr>
            <a:r>
              <a:rPr lang="en" sz="2000"/>
              <a:t>En Franche-Comté, on peut voir le Loue et la Doubs </a:t>
            </a:r>
            <a:r>
              <a:rPr lang="en" sz="2000" b="1"/>
              <a:t>rivières</a:t>
            </a:r>
            <a:r>
              <a:rPr lang="en" sz="2000"/>
              <a:t>.</a:t>
            </a:r>
          </a:p>
          <a:p>
            <a:pPr indent="-381000" marL="914400" rtl="0" lvl="1">
              <a:buClr>
                <a:schemeClr val="lt1"/>
              </a:buClr>
              <a:buSzPct val="120000"/>
              <a:buFont typeface="Courier New"/>
              <a:buChar char="o"/>
            </a:pPr>
            <a:r>
              <a:rPr lang="en" sz="2000"/>
              <a:t>Aussi, on peut voir </a:t>
            </a:r>
            <a:r>
              <a:rPr lang="en" sz="2000" b="1"/>
              <a:t>les montagnes du Jura</a:t>
            </a:r>
            <a:r>
              <a:rPr lang="en" sz="2000"/>
              <a:t>. On trouve là une des plus vastes forêts naturelles de moyenne montagne d'Europe de l'Ouest.</a:t>
            </a:r>
          </a:p>
          <a:p>
            <a:pPr indent="-381000" marL="914400" lvl="1">
              <a:buClr>
                <a:schemeClr val="lt1"/>
              </a:buClr>
              <a:buSzPct val="120000"/>
              <a:buFont typeface="Courier New"/>
              <a:buChar char="o"/>
            </a:pPr>
            <a:r>
              <a:rPr lang="en" sz="2000"/>
              <a:t>On peut voir le lacs, comme </a:t>
            </a:r>
            <a:r>
              <a:rPr lang="en" sz="2000" b="1"/>
              <a:t>Saint-Point</a:t>
            </a:r>
            <a:r>
              <a:rPr lang="en" sz="2000"/>
              <a:t>. C'est le troisième plan d'eau naturel de France et un lac d'un abord facile.</a:t>
            </a:r>
          </a:p>
        </p:txBody>
      </p:sp>
      <p:sp>
        <p:nvSpPr>
          <p:cNvPr name="Shape 89" id="89"/>
          <p:cNvSpPr/>
          <p:nvPr/>
        </p:nvSpPr>
        <p:spPr>
          <a:xfrm>
            <a:off y="4135561" x="5878242"/>
            <a:ext cy="1824698" cx="27652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90" id="90"/>
          <p:cNvSpPr/>
          <p:nvPr/>
        </p:nvSpPr>
        <p:spPr>
          <a:xfrm>
            <a:off y="4409735" x="587025"/>
            <a:ext cy="1276350" cx="50482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4" id="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5" id="9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Activités</a:t>
            </a:r>
          </a:p>
        </p:txBody>
      </p:sp>
      <p:sp>
        <p:nvSpPr>
          <p:cNvPr name="Shape 96" id="9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81000" marL="914400" rtl="0" lvl="1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On peut voyage en </a:t>
            </a:r>
            <a:r>
              <a:rPr lang="en" sz="2000"/>
              <a:t>Franche-Comté à moto. La variété des paysages est saisissante et vous plonge dans différents en quelques kilomètres seulement.</a:t>
            </a:r>
          </a:p>
          <a:p>
            <a:pPr indent="-381000" marL="914400" lvl="1">
              <a:buClr>
                <a:schemeClr val="lt1"/>
              </a:buClr>
              <a:buSzPct val="120000"/>
              <a:buFont typeface="Courier New"/>
              <a:buChar char="o"/>
            </a:pPr>
            <a:r>
              <a:rPr lang="en" sz="2000"/>
              <a:t>On peut faire toutes sortes de sports nautiques: planche à voile, canoë, kayak, simple barque ou même pédalo.</a:t>
            </a:r>
          </a:p>
        </p:txBody>
      </p:sp>
      <p:sp>
        <p:nvSpPr>
          <p:cNvPr name="Shape 97" id="97"/>
          <p:cNvSpPr/>
          <p:nvPr/>
        </p:nvSpPr>
        <p:spPr>
          <a:xfrm>
            <a:off y="4054562" x="5051550"/>
            <a:ext cy="1714500" cx="228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98" id="98"/>
          <p:cNvSpPr/>
          <p:nvPr/>
        </p:nvSpPr>
        <p:spPr>
          <a:xfrm>
            <a:off y="4087900" x="1711200"/>
            <a:ext cy="1647825" cx="24765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2" id="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3" id="10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Produits de Franche-Comté</a:t>
            </a:r>
          </a:p>
        </p:txBody>
      </p:sp>
      <p:sp>
        <p:nvSpPr>
          <p:cNvPr name="Shape 104" id="104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81000" marL="914400" rtl="0" lvl="1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Produits de Franche-Comté sont </a:t>
            </a:r>
            <a:r>
              <a:rPr lang="en" b="1"/>
              <a:t>vin</a:t>
            </a:r>
            <a:r>
              <a:rPr lang="en"/>
              <a:t> et </a:t>
            </a:r>
            <a:r>
              <a:rPr lang="en" b="1"/>
              <a:t>fromage</a:t>
            </a:r>
            <a:r>
              <a:rPr lang="en"/>
              <a:t>, comme Vin jaune (yellow wine), et Cancoillotte, Bleu de Gex, Comté, Édel de Cléron, Metton, Morbier, Munster, et Vacherin.</a:t>
            </a:r>
          </a:p>
        </p:txBody>
      </p:sp>
      <p:sp>
        <p:nvSpPr>
          <p:cNvPr name="Shape 105" id="105"/>
          <p:cNvSpPr/>
          <p:nvPr/>
        </p:nvSpPr>
        <p:spPr>
          <a:xfrm>
            <a:off y="3622300" x="906550"/>
            <a:ext cy="1733550" cx="2095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06" id="106"/>
          <p:cNvSpPr/>
          <p:nvPr/>
        </p:nvSpPr>
        <p:spPr>
          <a:xfrm>
            <a:off y="3560387" x="3333750"/>
            <a:ext cy="1857375" cx="24765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07" id="107"/>
          <p:cNvSpPr/>
          <p:nvPr/>
        </p:nvSpPr>
        <p:spPr>
          <a:xfrm>
            <a:off y="3698500" x="6150525"/>
            <a:ext cy="1581150" cx="23812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08" id="108"/>
          <p:cNvSpPr txBox="1"/>
          <p:nvPr/>
        </p:nvSpPr>
        <p:spPr>
          <a:xfrm>
            <a:off y="5473425" x="930275"/>
            <a:ext cy="237900" cx="20553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Vin jaune et Comté fromage </a:t>
            </a:r>
          </a:p>
        </p:txBody>
      </p:sp>
      <p:sp>
        <p:nvSpPr>
          <p:cNvPr name="Shape 109" id="109"/>
          <p:cNvSpPr txBox="1"/>
          <p:nvPr/>
        </p:nvSpPr>
        <p:spPr>
          <a:xfrm>
            <a:off y="5538325" x="3353275"/>
            <a:ext cy="259499" cx="24230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Bleu de Gex fromage</a:t>
            </a:r>
          </a:p>
        </p:txBody>
      </p:sp>
      <p:sp>
        <p:nvSpPr>
          <p:cNvPr name="Shape 110" id="110"/>
          <p:cNvSpPr txBox="1"/>
          <p:nvPr/>
        </p:nvSpPr>
        <p:spPr>
          <a:xfrm>
            <a:off y="5408525" x="6165700"/>
            <a:ext cy="259499" cx="23580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Cancoillotte fromage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4" id="1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5" id="11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La Personne Célèbre</a:t>
            </a:r>
          </a:p>
        </p:txBody>
      </p:sp>
      <p:sp>
        <p:nvSpPr>
          <p:cNvPr name="Shape 116" id="11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55600" marL="914400" rtl="0" lvl="1"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000" b="1"/>
              <a:t>Victor Hugo</a:t>
            </a:r>
            <a:r>
              <a:rPr lang="en" sz="2000"/>
              <a:t> est un poète français, romancier et dramaturge qui a été le plus connu de tous les écrivains romantiques de langue française.</a:t>
            </a:r>
          </a:p>
          <a:p>
            <a:pPr indent="-355600" marL="914400" lvl="1">
              <a:buClr>
                <a:schemeClr val="lt1"/>
              </a:buClr>
              <a:buSzPct val="100000"/>
              <a:buFont typeface="Courier New"/>
              <a:buChar char="o"/>
            </a:pPr>
            <a:r>
              <a:rPr lang="en" sz="2000"/>
              <a:t>Les frères Lumière </a:t>
            </a:r>
            <a:r>
              <a:rPr lang="en" sz="2000" b="1"/>
              <a:t>Auguste et Louis Lumière</a:t>
            </a:r>
            <a:r>
              <a:rPr lang="en" sz="2000"/>
              <a:t> ont été les premiers cinéastes de l'histoire.</a:t>
            </a:r>
          </a:p>
        </p:txBody>
      </p:sp>
      <p:sp>
        <p:nvSpPr>
          <p:cNvPr name="Shape 117" id="117"/>
          <p:cNvSpPr/>
          <p:nvPr/>
        </p:nvSpPr>
        <p:spPr>
          <a:xfrm>
            <a:off y="3506875" x="1620450"/>
            <a:ext cy="2743200" cx="2095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18" id="118"/>
          <p:cNvSpPr/>
          <p:nvPr/>
        </p:nvSpPr>
        <p:spPr>
          <a:xfrm>
            <a:off y="3387094" x="5345837"/>
            <a:ext cy="2982761" cx="22124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19" id="119"/>
          <p:cNvSpPr txBox="1"/>
          <p:nvPr/>
        </p:nvSpPr>
        <p:spPr>
          <a:xfrm>
            <a:off y="6317150" x="1600925"/>
            <a:ext cy="216299" cx="21201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Victor Hugo</a:t>
            </a:r>
          </a:p>
        </p:txBody>
      </p:sp>
      <p:sp>
        <p:nvSpPr>
          <p:cNvPr name="Shape 120" id="120"/>
          <p:cNvSpPr txBox="1"/>
          <p:nvPr/>
        </p:nvSpPr>
        <p:spPr>
          <a:xfrm>
            <a:off y="6369855" x="5316244"/>
            <a:ext cy="194700" cx="2271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Auguste et Louis Lumière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24" id="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5" id="12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Finale Arguments</a:t>
            </a:r>
          </a:p>
        </p:txBody>
      </p:sp>
      <p:sp>
        <p:nvSpPr>
          <p:cNvPr name="Shape 126" id="12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81000" marL="914400" rtl="0" lvl="1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En Franche-Comté, on peut voir le paysage spectaculaire, comme la belle rivières, Les Montanges du Jura, et le beaux lacs. </a:t>
            </a:r>
          </a:p>
          <a:p>
            <a:pPr indent="-381000" marL="914400" rtl="0" lvl="1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On peut fair de sports nautiques comme </a:t>
            </a:r>
            <a:r>
              <a:rPr lang="en" sz="2000"/>
              <a:t>canoë et kayak,</a:t>
            </a:r>
            <a:r>
              <a:rPr lang="en"/>
              <a:t> et voyage en Franche-Comté </a:t>
            </a:r>
            <a:r>
              <a:rPr lang="en" sz="2000"/>
              <a:t>à moto.</a:t>
            </a:r>
          </a:p>
          <a:p>
            <a:pPr indent="-381000" marL="914400" rtl="0" lvl="1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Il faut manger la spécialité du cuisine, comme vin jaune et les fromages.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